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78" r:id="rId6"/>
    <p:sldId id="307" r:id="rId7"/>
    <p:sldId id="313" r:id="rId8"/>
    <p:sldId id="279" r:id="rId9"/>
    <p:sldId id="314" r:id="rId10"/>
    <p:sldId id="315" r:id="rId11"/>
    <p:sldId id="316" r:id="rId12"/>
    <p:sldId id="283" r:id="rId13"/>
    <p:sldId id="284" r:id="rId14"/>
    <p:sldId id="317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318" r:id="rId24"/>
    <p:sldId id="319" r:id="rId25"/>
    <p:sldId id="320" r:id="rId26"/>
    <p:sldId id="321" r:id="rId27"/>
    <p:sldId id="322" r:id="rId28"/>
    <p:sldId id="324" r:id="rId29"/>
    <p:sldId id="302" r:id="rId3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1314229-E3E2-4505-9EC2-1CE3FDED2B3B}">
          <p14:sldIdLst>
            <p14:sldId id="256"/>
            <p14:sldId id="278"/>
            <p14:sldId id="307"/>
            <p14:sldId id="313"/>
            <p14:sldId id="279"/>
            <p14:sldId id="314"/>
            <p14:sldId id="315"/>
            <p14:sldId id="316"/>
            <p14:sldId id="283"/>
            <p14:sldId id="284"/>
            <p14:sldId id="31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8"/>
            <p14:sldId id="319"/>
            <p14:sldId id="320"/>
            <p14:sldId id="321"/>
            <p14:sldId id="322"/>
            <p14:sldId id="32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3" autoAdjust="0"/>
    <p:restoredTop sz="82746"/>
  </p:normalViewPr>
  <p:slideViewPr>
    <p:cSldViewPr snapToGrid="0">
      <p:cViewPr varScale="1">
        <p:scale>
          <a:sx n="43" d="100"/>
          <a:sy n="43" d="100"/>
        </p:scale>
        <p:origin x="96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22305-5C9A-4A9B-A26D-CD3EAF4204D1}" type="datetimeFigureOut">
              <a:rPr lang="fr-FR" smtClean="0"/>
              <a:t>13/04/2023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A764-C96C-4333-B9FE-62CC313D1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2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774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synchronization cost!</a:t>
            </a:r>
          </a:p>
          <a:p>
            <a:r>
              <a:rPr lang="en-US" dirty="0"/>
              <a:t>Fault tolerance</a:t>
            </a:r>
          </a:p>
          <a:p>
            <a:r>
              <a:rPr lang="en-US" dirty="0"/>
              <a:t>Can add / remove workers during training</a:t>
            </a:r>
          </a:p>
          <a:p>
            <a:r>
              <a:rPr lang="en-US" dirty="0"/>
              <a:t>No sync is Ok if … the model is sparse  (low probability that two workers update the same parameters), or if doing small enough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3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Pas de formule magique pour tous les problèmes, </a:t>
            </a:r>
          </a:p>
          <a:p>
            <a:r>
              <a:rPr lang="en-US" dirty="0" err="1"/>
              <a:t>Compréhension</a:t>
            </a:r>
            <a:r>
              <a:rPr lang="en-US" dirty="0"/>
              <a:t> fine de la </a:t>
            </a:r>
            <a:r>
              <a:rPr lang="en-US" dirty="0" err="1"/>
              <a:t>tache</a:t>
            </a:r>
            <a:endParaRPr lang="en-US" dirty="0"/>
          </a:p>
          <a:p>
            <a:r>
              <a:rPr lang="en-US" dirty="0"/>
              <a:t>I</a:t>
            </a:r>
            <a:r>
              <a:rPr lang="en-FR" dirty="0"/>
              <a:t>mportant de comprendre les spécificités du problème en cours, les simplifications possibles pour trouver la meilleure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54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Dernier fois : comment réduire communication</a:t>
            </a:r>
          </a:p>
          <a:p>
            <a:r>
              <a:rPr lang="en-FR" dirty="0"/>
              <a:t>Ok en pratique, mais comment faire encore mieux?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4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FR" dirty="0"/>
              <a:t>out cette complexité est déjà implémenté dans la spark mllib. 15 lignes de code vs 1000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82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28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80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ea typeface="Cambria Math" panose="02040503050406030204" pitchFamily="18" charset="0"/>
              </a:rPr>
              <a:t>On sort du monde du </a:t>
            </a:r>
            <a:r>
              <a:rPr lang="fr-FR" b="0" dirty="0" err="1">
                <a:ea typeface="Cambria Math" panose="02040503050406030204" pitchFamily="18" charset="0"/>
              </a:rPr>
              <a:t>parameter</a:t>
            </a:r>
            <a:r>
              <a:rPr lang="fr-FR" b="0" dirty="0">
                <a:ea typeface="Cambria Math" panose="02040503050406030204" pitchFamily="18" charset="0"/>
              </a:rPr>
              <a:t> server</a:t>
            </a:r>
          </a:p>
          <a:p>
            <a:endParaRPr lang="fr-FR" b="0" dirty="0">
              <a:ea typeface="Cambria Math" panose="02040503050406030204" pitchFamily="18" charset="0"/>
            </a:endParaRPr>
          </a:p>
          <a:p>
            <a:r>
              <a:rPr lang="fr-FR" b="0" dirty="0" err="1">
                <a:ea typeface="Cambria Math" panose="02040503050406030204" pitchFamily="18" charset="0"/>
              </a:rPr>
              <a:t>AllReduce</a:t>
            </a:r>
            <a:endParaRPr lang="fr-FR" b="0" dirty="0">
              <a:ea typeface="Cambria Math" panose="02040503050406030204" pitchFamily="18" charset="0"/>
            </a:endParaRPr>
          </a:p>
          <a:p>
            <a:pPr lvl="1"/>
            <a:r>
              <a:rPr lang="fr-FR" dirty="0" err="1">
                <a:ea typeface="Cambria Math" panose="02040503050406030204" pitchFamily="18" charset="0"/>
              </a:rPr>
              <a:t>Average</a:t>
            </a:r>
            <a:r>
              <a:rPr lang="fr-FR" dirty="0">
                <a:ea typeface="Cambria Math" panose="02040503050406030204" pitchFamily="18" charset="0"/>
              </a:rPr>
              <a:t> all the values in all the computation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send</a:t>
            </a:r>
            <a:r>
              <a:rPr lang="fr-FR" dirty="0">
                <a:ea typeface="Cambria Math" panose="02040503050406030204" pitchFamily="18" charset="0"/>
              </a:rPr>
              <a:t> the </a:t>
            </a:r>
            <a:r>
              <a:rPr lang="fr-FR" dirty="0" err="1">
                <a:ea typeface="Cambria Math" panose="02040503050406030204" pitchFamily="18" charset="0"/>
              </a:rPr>
              <a:t>averages</a:t>
            </a:r>
            <a:r>
              <a:rPr lang="fr-FR" dirty="0">
                <a:ea typeface="Cambria Math" panose="02040503050406030204" pitchFamily="18" charset="0"/>
              </a:rPr>
              <a:t> value to all the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Example</a:t>
            </a:r>
            <a:r>
              <a:rPr lang="fr-FR" b="0" dirty="0">
                <a:ea typeface="Cambria Math" panose="02040503050406030204" pitchFamily="18" charset="0"/>
              </a:rPr>
              <a:t>: </a:t>
            </a:r>
            <a:r>
              <a:rPr lang="fr-FR" b="0" dirty="0" err="1">
                <a:ea typeface="Cambria Math" panose="02040503050406030204" pitchFamily="18" charset="0"/>
              </a:rPr>
              <a:t>averaging</a:t>
            </a:r>
            <a:r>
              <a:rPr lang="fr-FR" b="0" dirty="0">
                <a:ea typeface="Cambria Math" panose="02040503050406030204" pitchFamily="18" charset="0"/>
              </a:rPr>
              <a:t> gradients !</a:t>
            </a: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dirty="0">
              <a:ea typeface="Cambria Math" panose="02040503050406030204" pitchFamily="18" charset="0"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3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implémentation  super na</a:t>
            </a:r>
            <a:r>
              <a:rPr lang="en-US" dirty="0" err="1"/>
              <a:t>ï</a:t>
            </a:r>
            <a:r>
              <a:rPr lang="en-FR" dirty="0"/>
              <a:t>ve</a:t>
            </a:r>
          </a:p>
          <a:p>
            <a:r>
              <a:rPr lang="en-FR" dirty="0"/>
              <a:t>Saturate messaging network</a:t>
            </a:r>
          </a:p>
          <a:p>
            <a:endParaRPr lang="en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Qui peut m’expliquer comment spark fonctionne par défaut pour les aggrégations?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49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a typeface="Cambria Math" panose="02040503050406030204" pitchFamily="18" charset="0"/>
              </a:rPr>
              <a:t>Naive</a:t>
            </a:r>
            <a:r>
              <a:rPr lang="fr-FR" dirty="0">
                <a:ea typeface="Cambria Math" panose="02040503050406030204" pitchFamily="18" charset="0"/>
              </a:rPr>
              <a:t>: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then</a:t>
            </a:r>
            <a:r>
              <a:rPr lang="fr-FR" dirty="0">
                <a:ea typeface="Cambria Math" panose="02040503050406030204" pitchFamily="18" charset="0"/>
              </a:rPr>
              <a:t> Broadcast </a:t>
            </a:r>
            <a:r>
              <a:rPr lang="fr-FR" dirty="0" err="1">
                <a:ea typeface="Cambria Math" panose="02040503050406030204" pitchFamily="18" charset="0"/>
              </a:rPr>
              <a:t>like</a:t>
            </a:r>
            <a:r>
              <a:rPr lang="fr-FR" dirty="0">
                <a:ea typeface="Cambria Math" panose="02040503050406030204" pitchFamily="18" charset="0"/>
              </a:rPr>
              <a:t> the first </a:t>
            </a:r>
            <a:r>
              <a:rPr lang="fr-FR" dirty="0" err="1">
                <a:ea typeface="Cambria Math" panose="02040503050406030204" pitchFamily="18" charset="0"/>
              </a:rPr>
              <a:t>Spark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snippet</a:t>
            </a:r>
            <a:endParaRPr lang="fr-FR" dirty="0">
              <a:ea typeface="Cambria Math" panose="02040503050406030204" pitchFamily="18" charset="0"/>
            </a:endParaRP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Driver becomes the 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7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ea typeface="Cambria Math" panose="02040503050406030204" pitchFamily="18" charset="0"/>
              </a:rPr>
              <a:t>Implementation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O</a:t>
            </a:r>
            <a:r>
              <a:rPr lang="fr-FR" dirty="0" err="1">
                <a:ea typeface="Cambria Math" panose="02040503050406030204" pitchFamily="18" charset="0"/>
              </a:rPr>
              <a:t>ptimized</a:t>
            </a:r>
            <a:r>
              <a:rPr lang="fr-FR" dirty="0">
                <a:ea typeface="Cambria Math" panose="02040503050406030204" pitchFamily="18" charset="0"/>
              </a:rPr>
              <a:t>: do </a:t>
            </a:r>
            <a:r>
              <a:rPr lang="fr-FR" dirty="0" err="1">
                <a:ea typeface="Cambria Math" panose="02040503050406030204" pitchFamily="18" charset="0"/>
              </a:rPr>
              <a:t>both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communicate</a:t>
            </a:r>
            <a:r>
              <a:rPr lang="fr-FR" dirty="0">
                <a:ea typeface="Cambria Math" panose="02040503050406030204" pitchFamily="18" charset="0"/>
              </a:rPr>
              <a:t> at the </a:t>
            </a:r>
            <a:r>
              <a:rPr lang="fr-FR" dirty="0" err="1">
                <a:ea typeface="Cambria Math" panose="02040503050406030204" pitchFamily="18" charset="0"/>
              </a:rPr>
              <a:t>same</a:t>
            </a:r>
            <a:r>
              <a:rPr lang="fr-FR" dirty="0">
                <a:ea typeface="Cambria Math" panose="02040503050406030204" pitchFamily="18" charset="0"/>
              </a:rPr>
              <a:t> time</a:t>
            </a:r>
          </a:p>
          <a:p>
            <a:pPr lvl="1"/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Plein de gens ont passé du temps sur ce probleme spécifique : communiquer et aggréger</a:t>
            </a:r>
          </a:p>
          <a:p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  <a:p>
            <a:r>
              <a:rPr lang="fr-FR" dirty="0"/>
              <a:t>Définir schéma de </a:t>
            </a:r>
            <a:r>
              <a:rPr lang="fr-FR" dirty="0" err="1"/>
              <a:t>commiunication</a:t>
            </a:r>
            <a:r>
              <a:rPr lang="fr-FR" dirty="0"/>
              <a:t> nb </a:t>
            </a:r>
            <a:r>
              <a:rPr lang="fr-FR" dirty="0" err="1"/>
              <a:t>fleche</a:t>
            </a:r>
            <a:r>
              <a:rPr lang="fr-FR" dirty="0"/>
              <a:t> vs </a:t>
            </a:r>
            <a:r>
              <a:rPr lang="fr-FR" dirty="0" err="1"/>
              <a:t>depth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: attention, gradients de moins en moins </a:t>
            </a:r>
            <a:r>
              <a:rPr lang="fr-FR" dirty="0" err="1"/>
              <a:t>sparse</a:t>
            </a:r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all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reduce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broadcast: 5 </a:t>
            </a:r>
            <a:r>
              <a:rPr lang="fr-FR" dirty="0" err="1"/>
              <a:t>comm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  <a:p>
            <a:r>
              <a:rPr lang="fr-FR" dirty="0" err="1"/>
              <a:t>Butterfly</a:t>
            </a:r>
            <a:r>
              <a:rPr lang="fr-FR" dirty="0"/>
              <a:t> all </a:t>
            </a:r>
            <a:r>
              <a:rPr lang="fr-FR" dirty="0" err="1"/>
              <a:t>reduce</a:t>
            </a:r>
            <a:r>
              <a:rPr lang="fr-FR" dirty="0"/>
              <a:t>: 3 </a:t>
            </a:r>
            <a:r>
              <a:rPr lang="fr-FR" dirty="0" err="1"/>
              <a:t>comm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57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9634-9B4C-C447-AC90-D51FA202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1B2EB-62E6-A141-AEAA-09DD5A146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0C397-8A62-3444-A4C7-27A097BF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6BBCF-796B-D641-BDC8-870D481C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91FC-F037-A544-B3B7-6E2744A4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004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F538-A7DB-F04E-A789-93F3CA71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2C180-0AA3-9D40-941F-8871890B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FD38A-099D-8C47-AF52-AF6B26D7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E254B-E799-3248-8ECC-46446EB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C0FEA-2CB5-424C-9AE2-4BE0583B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751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CA5AF-AAE7-9948-9B9B-718AB6B40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B9F7B-E780-3F47-832F-0A9229CFF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C764-B696-6248-A1A9-A8640616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6188-6B7B-8345-AB82-DA33B9B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C356-634C-0F49-8D4F-EAB9AD07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627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A31D-DCC9-2042-B05A-18E96BF7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198C-4C47-494A-B826-407E413B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="0" i="0"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endParaRPr lang="en-GB"/>
          </a:p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11C9-43B9-8941-89F3-B5B7FA7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A388-1C5B-4A4C-B8C7-C3E85CEB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0D0AF-0043-544C-A514-37E6FD40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94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2CF0-362E-E742-A586-D71C2CA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2EE8-5435-334A-BF2D-007F04A2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2925-9C72-6F4E-BFDB-9610ED22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E1DCB-5E0E-3341-B157-A2E9848A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EB13-9F01-A24E-86F9-03B215EE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679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481E-357B-9F41-9AA1-E154619F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D0E-3D3C-3845-8023-8873E9C44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79F54-1D0E-5049-AAAC-27B995CFD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BE73-252E-504C-9EF5-1267CA6E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4F08-865D-E04C-94EC-24E1105C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E719-7681-804D-A87A-2D7CAB68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517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1EAB-517C-6349-99CC-884FE59B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76B4-1B98-EE4C-87B2-DE82E3C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62209-D013-7240-8213-0B7C0D09A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92BB-6EF4-B142-A6F3-E9F5C8766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04C51-2E6A-5F42-85AD-7EF0031C6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04119-F25A-FF46-A48F-2311460C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C0C3A-01D4-1349-B846-B79A1840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6E1FF-1640-BE49-83E0-AFB06A33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2221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BEAB-CEDF-D640-9CB3-811D37B2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55D20-AFEE-9449-92EB-55CD4551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C6D26-4346-8148-B85F-C32693C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E524A-E7D7-584B-91E8-BE415A02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110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24F56-B2C1-FC47-873D-236FA2FB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9846E-8CD1-0E41-A6FC-5831F60C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E730-5481-714D-99AA-CE3A27D5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62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A69E-A030-7D4A-8551-E6F5D26D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146C-1270-5744-A5FB-A92AD8DEC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BEAD8-84EC-2A4B-9045-AE999988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764D-454D-4E4D-9F92-406ECEF2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C8073-E663-954B-913E-07AF91B4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643D0-47CB-694A-9C6C-3622A2AB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983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8C79-D7C0-7F44-95C7-18F908BC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D325B-5AE3-5E4D-AEB0-0D96E4F58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F071F-8168-BA45-B86F-24BF73014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D363-D286-B340-A4C6-066000C8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3F43-AE17-AA46-BE55-40658886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DDAD2-D0C1-F247-89A9-875903D2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30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B754A-ED3F-7A42-BCA7-829C15B0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D0DD-FD78-2D43-9C07-08BC7FC76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0785-678F-6C4B-BCF0-8C38968D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F3C84-C6DC-034B-A182-D1BEEAB8C825}" type="datetimeFigureOut">
              <a:rPr lang="en-FR" smtClean="0"/>
              <a:t>04/13/2023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E1DC2-B8A7-6A4D-8714-01D7A8895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61DC-2AD6-6340-8CF5-4A1FA049B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2862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5FE0-3614-E24B-BC3A-24D515C33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F16C-739B-6E43-A5F5-653558E68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Distributed </a:t>
            </a:r>
            <a:r>
              <a:rPr lang="en-US"/>
              <a:t>learning - </a:t>
            </a:r>
            <a:r>
              <a:rPr lang="en-FR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76109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BFGS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b="0" dirty="0">
                    <a:ea typeface="Cambria Math" panose="02040503050406030204" pitchFamily="18" charset="0"/>
                  </a:rPr>
                  <a:t>Update B </a:t>
                </a:r>
                <a:r>
                  <a:rPr lang="fr-FR" b="0" dirty="0" err="1">
                    <a:ea typeface="Cambria Math" panose="02040503050406030204" pitchFamily="18" charset="0"/>
                  </a:rPr>
                  <a:t>with</a:t>
                </a:r>
                <a:r>
                  <a:rPr lang="fr-FR" b="0" dirty="0">
                    <a:ea typeface="Cambria Math" panose="02040503050406030204" pitchFamily="18" charset="0"/>
                  </a:rPr>
                  <a:t> a </a:t>
                </a:r>
                <a:r>
                  <a:rPr lang="fr-FR" b="0" dirty="0" err="1">
                    <a:ea typeface="Cambria Math" panose="02040503050406030204" pitchFamily="18" charset="0"/>
                  </a:rPr>
                  <a:t>rank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two</a:t>
                </a:r>
                <a:r>
                  <a:rPr lang="fr-FR" b="0" dirty="0">
                    <a:ea typeface="Cambria Math" panose="02040503050406030204" pitchFamily="18" charset="0"/>
                  </a:rPr>
                  <a:t> matrix, of the </a:t>
                </a:r>
                <a:r>
                  <a:rPr lang="fr-FR" b="0" dirty="0" err="1">
                    <a:ea typeface="Cambria Math" panose="02040503050406030204" pitchFamily="18" charset="0"/>
                  </a:rPr>
                  <a:t>form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endParaRPr lang="fr-F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𝑏𝑣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r>
                  <a:rPr lang="fr-FR" b="0" dirty="0">
                    <a:ea typeface="Cambria Math" panose="02040503050406030204" pitchFamily="18" charset="0"/>
                  </a:rPr>
                  <a:t>Limi</a:t>
                </a:r>
                <a:r>
                  <a:rPr lang="fr-FR" dirty="0">
                    <a:ea typeface="Cambria Math" panose="02040503050406030204" pitchFamily="18" charset="0"/>
                  </a:rPr>
                  <a:t>ted memory BFGS or L-BFGS for short</a:t>
                </a:r>
              </a:p>
              <a:p>
                <a:pPr lvl="1"/>
                <a:r>
                  <a:rPr lang="fr-FR" b="0" dirty="0" err="1">
                    <a:ea typeface="Cambria Math" panose="02040503050406030204" pitchFamily="18" charset="0"/>
                  </a:rPr>
                  <a:t>Perform</a:t>
                </a:r>
                <a:r>
                  <a:rPr lang="fr-FR" b="0" dirty="0">
                    <a:ea typeface="Cambria Math" panose="02040503050406030204" pitchFamily="18" charset="0"/>
                  </a:rPr>
                  <a:t> the update </a:t>
                </a:r>
                <a:r>
                  <a:rPr lang="fr-FR" b="0" dirty="0" err="1">
                    <a:ea typeface="Cambria Math" panose="02040503050406030204" pitchFamily="18" charset="0"/>
                  </a:rPr>
                  <a:t>without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actually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mater</a:t>
                </a:r>
                <a:r>
                  <a:rPr lang="fr-FR" dirty="0" err="1">
                    <a:ea typeface="Cambria Math" panose="02040503050406030204" pitchFamily="18" charset="0"/>
                  </a:rPr>
                  <a:t>ializing</a:t>
                </a:r>
                <a:r>
                  <a:rPr lang="fr-FR" dirty="0">
                    <a:ea typeface="Cambria Math" panose="02040503050406030204" pitchFamily="18" charset="0"/>
                  </a:rPr>
                  <a:t> B matrix and </a:t>
                </a:r>
                <a:r>
                  <a:rPr lang="fr-FR" dirty="0" err="1">
                    <a:ea typeface="Cambria Math" panose="02040503050406030204" pitchFamily="18" charset="0"/>
                  </a:rPr>
                  <a:t>performing</a:t>
                </a:r>
                <a:r>
                  <a:rPr lang="fr-FR" dirty="0">
                    <a:ea typeface="Cambria Math" panose="02040503050406030204" pitchFamily="18" charset="0"/>
                  </a:rPr>
                  <a:t> an explicit matrix </a:t>
                </a:r>
                <a:r>
                  <a:rPr lang="fr-FR" dirty="0" err="1">
                    <a:ea typeface="Cambria Math" panose="02040503050406030204" pitchFamily="18" charset="0"/>
                  </a:rPr>
                  <a:t>vector</a:t>
                </a:r>
                <a:r>
                  <a:rPr lang="fr-FR" dirty="0">
                    <a:ea typeface="Cambria Math" panose="02040503050406030204" pitchFamily="18" charset="0"/>
                  </a:rPr>
                  <a:t> multiplication</a:t>
                </a:r>
              </a:p>
              <a:p>
                <a:pPr lvl="1"/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Can </a:t>
                </a:r>
                <a:r>
                  <a:rPr lang="fr-FR" b="0" dirty="0" err="1">
                    <a:ea typeface="Cambria Math" panose="02040503050406030204" pitchFamily="18" charset="0"/>
                  </a:rPr>
                  <a:t>be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achieved</a:t>
                </a:r>
                <a:r>
                  <a:rPr lang="fr-FR" b="0" dirty="0">
                    <a:ea typeface="Cambria Math" panose="02040503050406030204" pitchFamily="18" charset="0"/>
                  </a:rPr>
                  <a:t> by </a:t>
                </a:r>
                <a:r>
                  <a:rPr lang="fr-FR" dirty="0" err="1">
                    <a:ea typeface="Cambria Math" panose="02040503050406030204" pitchFamily="18" charset="0"/>
                  </a:rPr>
                  <a:t>storing</a:t>
                </a:r>
                <a:r>
                  <a:rPr lang="fr-FR" dirty="0">
                    <a:ea typeface="Cambria Math" panose="02040503050406030204" pitchFamily="18" charset="0"/>
                  </a:rPr>
                  <a:t> the </a:t>
                </a:r>
                <a:r>
                  <a:rPr lang="fr-FR" dirty="0" err="1">
                    <a:ea typeface="Cambria Math" panose="02040503050406030204" pitchFamily="18" charset="0"/>
                  </a:rPr>
                  <a:t>latest</a:t>
                </a:r>
                <a:r>
                  <a:rPr lang="fr-FR" dirty="0">
                    <a:ea typeface="Cambria Math" panose="02040503050406030204" pitchFamily="18" charset="0"/>
                  </a:rPr>
                  <a:t> few values and gradients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/>
              </a:p>
              <a:p>
                <a:pPr lvl="1"/>
                <a:endParaRPr lang="fr-FR" dirty="0"/>
              </a:p>
              <a:p>
                <a:pPr lvl="1"/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83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ADAM</a:t>
            </a:r>
            <a:endParaRPr lang="en-F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A511E3-7120-68D7-39AC-1B23C5F4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3" y="619125"/>
            <a:ext cx="8205788" cy="60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2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35885CC-42DC-BD41-8A52-B41BDB9B3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838" y="3544888"/>
            <a:ext cx="4344538" cy="2628266"/>
          </a:xfr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A3E1A6-5A66-2F4A-B9BC-2A582CF1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74" y="3544888"/>
            <a:ext cx="4532196" cy="274393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3B8163-40C7-4AF2-A5B4-6983D55B2360}"/>
              </a:ext>
            </a:extLst>
          </p:cNvPr>
          <p:cNvSpPr/>
          <p:nvPr/>
        </p:nvSpPr>
        <p:spPr>
          <a:xfrm>
            <a:off x="5245210" y="4652287"/>
            <a:ext cx="1701579" cy="413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2E995-4F70-17B7-CE17-C193DBC32735}"/>
              </a:ext>
            </a:extLst>
          </p:cNvPr>
          <p:cNvSpPr txBox="1"/>
          <p:nvPr/>
        </p:nvSpPr>
        <p:spPr>
          <a:xfrm>
            <a:off x="838200" y="1841500"/>
            <a:ext cx="880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gradients on the workers</a:t>
            </a:r>
          </a:p>
          <a:p>
            <a:r>
              <a:rPr lang="en-US" dirty="0"/>
              <a:t>We need to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 all local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the sum to all workers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35B6B-649E-8BE2-6D27-3C0FB00D58CD}"/>
              </a:ext>
            </a:extLst>
          </p:cNvPr>
          <p:cNvSpPr txBox="1"/>
          <p:nvPr/>
        </p:nvSpPr>
        <p:spPr>
          <a:xfrm>
            <a:off x="590549" y="6356447"/>
            <a:ext cx="1101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https://towardsdatascience.com/visual-intuition-on-ring-allreduce-for-distributed-deep-learning-d1f34b4911da</a:t>
            </a:r>
          </a:p>
        </p:txBody>
      </p:sp>
    </p:spTree>
    <p:extLst>
      <p:ext uri="{BB962C8B-B14F-4D97-AF65-F5344CB8AC3E}">
        <p14:creationId xmlns:p14="http://schemas.microsoft.com/office/powerpoint/2010/main" val="19651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all to all communication</a:t>
            </a:r>
            <a:endParaRPr lang="en-FR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1D90AE9-593D-EA4F-AF30-394CAF06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82" y="1831181"/>
            <a:ext cx="6283036" cy="39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0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Reduce then Broadcast</a:t>
            </a:r>
            <a:endParaRPr lang="en-FR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90DBE79-FD8C-6C4B-AB70-C753BB02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3" y="1635272"/>
            <a:ext cx="6605283" cy="43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FF638-A711-6848-8910-0E754FC6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7172"/>
            <a:ext cx="9706714" cy="36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C461B-CF5C-DD46-A50A-50F0DBF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05F3F-917B-0441-930A-907165A5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3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EA0EE-AA4F-2844-B005-A11C1086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3" y="1690688"/>
            <a:ext cx="627277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E3B96-A8FD-BF41-8306-46F1C2C0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525"/>
            <a:ext cx="11595100" cy="1171575"/>
          </a:xfrm>
        </p:spPr>
        <p:txBody>
          <a:bodyPr>
            <a:normAutofit/>
          </a:bodyPr>
          <a:lstStyle/>
          <a:p>
            <a:r>
              <a:rPr lang="en-GB" sz="3200" dirty="0"/>
              <a:t>Previous session:  </a:t>
            </a:r>
            <a:r>
              <a:rPr lang="en-GB" dirty="0"/>
              <a:t>Synchronous Distributed SGD</a:t>
            </a:r>
            <a:endParaRPr lang="en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Trade-off between</a:t>
            </a:r>
          </a:p>
          <a:p>
            <a:pPr lvl="1"/>
            <a:r>
              <a:rPr lang="en-GB" dirty="0"/>
              <a:t>Compute time</a:t>
            </a:r>
          </a:p>
          <a:p>
            <a:pPr lvl="1"/>
            <a:r>
              <a:rPr lang="en-GB" dirty="0"/>
              <a:t>Communication time</a:t>
            </a:r>
          </a:p>
          <a:p>
            <a:pPr lvl="1"/>
            <a:r>
              <a:rPr lang="en-GB" dirty="0"/>
              <a:t>Synchronisation time</a:t>
            </a:r>
          </a:p>
          <a:p>
            <a:endParaRPr lang="en-GB" dirty="0"/>
          </a:p>
          <a:p>
            <a:r>
              <a:rPr lang="en-GB" dirty="0"/>
              <a:t>Reducing communication cost</a:t>
            </a:r>
          </a:p>
          <a:p>
            <a:pPr lvl="1"/>
            <a:r>
              <a:rPr lang="en-GB" dirty="0"/>
              <a:t>Exploiting sparsity</a:t>
            </a:r>
          </a:p>
          <a:p>
            <a:pPr lvl="1"/>
            <a:r>
              <a:rPr lang="en-GB" dirty="0"/>
              <a:t>Compression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dirty="0"/>
              <a:t>But Increasing computation</a:t>
            </a:r>
          </a:p>
          <a:p>
            <a:pPr lvl="1"/>
            <a:endParaRPr lang="en-GB" dirty="0"/>
          </a:p>
          <a:p>
            <a:r>
              <a:rPr lang="en-GB" dirty="0"/>
              <a:t>Works reasonably well in practice</a:t>
            </a:r>
          </a:p>
          <a:p>
            <a:pPr lvl="1"/>
            <a:r>
              <a:rPr lang="en-GB" dirty="0"/>
              <a:t>Can also give a good initial solution to be fine tuned with more complex methods</a:t>
            </a:r>
          </a:p>
        </p:txBody>
      </p:sp>
    </p:spTree>
    <p:extLst>
      <p:ext uri="{BB962C8B-B14F-4D97-AF65-F5344CB8AC3E}">
        <p14:creationId xmlns:p14="http://schemas.microsoft.com/office/powerpoint/2010/main" val="18662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9D5F-CC0D-98AC-6543-AFE75578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 </a:t>
            </a:r>
            <a:r>
              <a:rPr lang="en-US" sz="3200" dirty="0"/>
              <a:t>to avoid synchronization 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092F3342-9CD8-E66D-3AA9-40F7C46E6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300" y="527840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1BC47D86-5CE4-8D71-9B7B-D18C488D4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4100" y="1809344"/>
            <a:ext cx="914400" cy="914400"/>
          </a:xfrm>
          <a:prstGeom prst="rect">
            <a:avLst/>
          </a:prstGeom>
        </p:spPr>
      </p:pic>
      <p:pic>
        <p:nvPicPr>
          <p:cNvPr id="11" name="Graphic 10" descr="Syncing cloud outline">
            <a:extLst>
              <a:ext uri="{FF2B5EF4-FFF2-40B4-BE49-F238E27FC236}">
                <a16:creationId xmlns:a16="http://schemas.microsoft.com/office/drawing/2014/main" id="{6FF2BB25-43E6-149C-6063-95E539F49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96300" y="43640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ABAE822F-657D-DDC9-C478-9BD44A0A6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02" y="5278400"/>
            <a:ext cx="914400" cy="914400"/>
          </a:xfrm>
          <a:prstGeom prst="rect">
            <a:avLst/>
          </a:prstGeom>
        </p:spPr>
      </p:pic>
      <p:pic>
        <p:nvPicPr>
          <p:cNvPr id="13" name="Graphic 12" descr="Syncing cloud outline">
            <a:extLst>
              <a:ext uri="{FF2B5EF4-FFF2-40B4-BE49-F238E27FC236}">
                <a16:creationId xmlns:a16="http://schemas.microsoft.com/office/drawing/2014/main" id="{C10E9CCB-23B3-41CD-E611-26B816C3A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4802" y="4364000"/>
            <a:ext cx="914400" cy="914400"/>
          </a:xfrm>
          <a:prstGeom prst="rect">
            <a:avLst/>
          </a:prstGeom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25F4DACC-C20E-C891-8161-82DF94A42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3304" y="5278400"/>
            <a:ext cx="914400" cy="914400"/>
          </a:xfrm>
          <a:prstGeom prst="rect">
            <a:avLst/>
          </a:prstGeom>
        </p:spPr>
      </p:pic>
      <p:pic>
        <p:nvPicPr>
          <p:cNvPr id="15" name="Graphic 14" descr="Syncing cloud outline">
            <a:extLst>
              <a:ext uri="{FF2B5EF4-FFF2-40B4-BE49-F238E27FC236}">
                <a16:creationId xmlns:a16="http://schemas.microsoft.com/office/drawing/2014/main" id="{CD53CF1A-BC62-0F29-F09B-F7C505A889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3304" y="43640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1A1F46-57DE-DFED-D670-5813BA259E83}"/>
              </a:ext>
            </a:extLst>
          </p:cNvPr>
          <p:cNvSpPr txBox="1"/>
          <p:nvPr/>
        </p:nvSpPr>
        <p:spPr>
          <a:xfrm>
            <a:off x="7212904" y="4953252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Workers iterate: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a minibatch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latest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parameters updates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DAAF1C-8549-E280-7354-1020473773E6}"/>
              </a:ext>
            </a:extLst>
          </p:cNvPr>
          <p:cNvCxnSpPr>
            <a:cxnSpLocks/>
          </p:cNvCxnSpPr>
          <p:nvPr/>
        </p:nvCxnSpPr>
        <p:spPr>
          <a:xfrm flipH="1">
            <a:off x="2921000" y="3027344"/>
            <a:ext cx="673100" cy="1062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708AF3-9758-8D07-919F-BFF224CF8B91}"/>
              </a:ext>
            </a:extLst>
          </p:cNvPr>
          <p:cNvCxnSpPr>
            <a:cxnSpLocks/>
          </p:cNvCxnSpPr>
          <p:nvPr/>
        </p:nvCxnSpPr>
        <p:spPr>
          <a:xfrm>
            <a:off x="4726453" y="3027344"/>
            <a:ext cx="721847" cy="1336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190A38-9DF2-C62B-0C92-DCC6F3A566A1}"/>
              </a:ext>
            </a:extLst>
          </p:cNvPr>
          <p:cNvCxnSpPr>
            <a:cxnSpLocks/>
          </p:cNvCxnSpPr>
          <p:nvPr/>
        </p:nvCxnSpPr>
        <p:spPr>
          <a:xfrm flipH="1" flipV="1">
            <a:off x="4165600" y="3027344"/>
            <a:ext cx="106402" cy="11069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81EF2AC-4EED-EDEC-F119-ED25596C07D7}"/>
              </a:ext>
            </a:extLst>
          </p:cNvPr>
          <p:cNvSpPr txBox="1"/>
          <p:nvPr/>
        </p:nvSpPr>
        <p:spPr>
          <a:xfrm>
            <a:off x="87508" y="1604803"/>
            <a:ext cx="481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server with “latest” parameters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A7244FD-21F3-D199-CCBD-DD39258A0233}"/>
              </a:ext>
            </a:extLst>
          </p:cNvPr>
          <p:cNvSpPr/>
          <p:nvPr/>
        </p:nvSpPr>
        <p:spPr>
          <a:xfrm>
            <a:off x="1037973" y="2703494"/>
            <a:ext cx="309602" cy="170975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E561FB5-71BB-EE42-7DBC-5FB9E99E1969}"/>
              </a:ext>
            </a:extLst>
          </p:cNvPr>
          <p:cNvSpPr/>
          <p:nvPr/>
        </p:nvSpPr>
        <p:spPr>
          <a:xfrm rot="10800000">
            <a:off x="6431349" y="2654244"/>
            <a:ext cx="269449" cy="170975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41FB20-7FF1-62D3-0B60-4FC201E6588D}"/>
              </a:ext>
            </a:extLst>
          </p:cNvPr>
          <p:cNvSpPr txBox="1"/>
          <p:nvPr/>
        </p:nvSpPr>
        <p:spPr>
          <a:xfrm>
            <a:off x="577842" y="2369027"/>
            <a:ext cx="189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FDBC45-9CEA-921A-6291-82688DE68D6C}"/>
              </a:ext>
            </a:extLst>
          </p:cNvPr>
          <p:cNvSpPr txBox="1"/>
          <p:nvPr/>
        </p:nvSpPr>
        <p:spPr>
          <a:xfrm>
            <a:off x="6633870" y="3089514"/>
            <a:ext cx="189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2A472B4-DDC8-6D01-2C52-B04862F0027A}"/>
              </a:ext>
            </a:extLst>
          </p:cNvPr>
          <p:cNvSpPr/>
          <p:nvPr/>
        </p:nvSpPr>
        <p:spPr>
          <a:xfrm>
            <a:off x="8407400" y="1935938"/>
            <a:ext cx="3881034" cy="21467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sync between workers 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15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9D5F-CC0D-98AC-6543-AFE75578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Bottleneck: Bandwidth on the master?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092F3342-9CD8-E66D-3AA9-40F7C46E6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300" y="5278400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1BC47D86-5CE4-8D71-9B7B-D18C488D4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100" y="1809344"/>
            <a:ext cx="914400" cy="914400"/>
          </a:xfrm>
          <a:prstGeom prst="rect">
            <a:avLst/>
          </a:prstGeom>
        </p:spPr>
      </p:pic>
      <p:pic>
        <p:nvPicPr>
          <p:cNvPr id="11" name="Graphic 10" descr="Syncing cloud outline">
            <a:extLst>
              <a:ext uri="{FF2B5EF4-FFF2-40B4-BE49-F238E27FC236}">
                <a16:creationId xmlns:a16="http://schemas.microsoft.com/office/drawing/2014/main" id="{6FF2BB25-43E6-149C-6063-95E539F49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300" y="4364000"/>
            <a:ext cx="914400" cy="914400"/>
          </a:xfrm>
          <a:prstGeom prst="rect">
            <a:avLst/>
          </a:prstGeom>
        </p:spPr>
      </p:pic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ABAE822F-657D-DDC9-C478-9BD44A0A6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802" y="5278400"/>
            <a:ext cx="914400" cy="914400"/>
          </a:xfrm>
          <a:prstGeom prst="rect">
            <a:avLst/>
          </a:prstGeom>
        </p:spPr>
      </p:pic>
      <p:pic>
        <p:nvPicPr>
          <p:cNvPr id="13" name="Graphic 12" descr="Syncing cloud outline">
            <a:extLst>
              <a:ext uri="{FF2B5EF4-FFF2-40B4-BE49-F238E27FC236}">
                <a16:creationId xmlns:a16="http://schemas.microsoft.com/office/drawing/2014/main" id="{C10E9CCB-23B3-41CD-E611-26B816C3A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4802" y="4364000"/>
            <a:ext cx="914400" cy="914400"/>
          </a:xfrm>
          <a:prstGeom prst="rect">
            <a:avLst/>
          </a:prstGeom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25F4DACC-C20E-C891-8161-82DF94A42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3304" y="5278400"/>
            <a:ext cx="914400" cy="914400"/>
          </a:xfrm>
          <a:prstGeom prst="rect">
            <a:avLst/>
          </a:prstGeom>
        </p:spPr>
      </p:pic>
      <p:pic>
        <p:nvPicPr>
          <p:cNvPr id="15" name="Graphic 14" descr="Syncing cloud outline">
            <a:extLst>
              <a:ext uri="{FF2B5EF4-FFF2-40B4-BE49-F238E27FC236}">
                <a16:creationId xmlns:a16="http://schemas.microsoft.com/office/drawing/2014/main" id="{CD53CF1A-BC62-0F29-F09B-F7C505A88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3304" y="4364000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AE176-C1F0-E7B5-1613-0EC7D1E451D0}"/>
              </a:ext>
            </a:extLst>
          </p:cNvPr>
          <p:cNvGrpSpPr/>
          <p:nvPr/>
        </p:nvGrpSpPr>
        <p:grpSpPr>
          <a:xfrm>
            <a:off x="2921000" y="2962172"/>
            <a:ext cx="2527300" cy="1401828"/>
            <a:chOff x="2921000" y="2962172"/>
            <a:chExt cx="2527300" cy="140182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FDAAF1C-8549-E280-7354-10204737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000" y="3016556"/>
              <a:ext cx="893802" cy="10728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9708AF3-9758-8D07-919F-BFF224CF8B91}"/>
                </a:ext>
              </a:extLst>
            </p:cNvPr>
            <p:cNvCxnSpPr>
              <a:cxnSpLocks/>
            </p:cNvCxnSpPr>
            <p:nvPr/>
          </p:nvCxnSpPr>
          <p:spPr>
            <a:xfrm>
              <a:off x="4088374" y="3016556"/>
              <a:ext cx="1359926" cy="13474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4190A38-9DF2-C62B-0C92-DCC6F3A566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4747" y="2962172"/>
              <a:ext cx="367255" cy="126452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81EF2AC-4EED-EDEC-F119-ED25596C07D7}"/>
              </a:ext>
            </a:extLst>
          </p:cNvPr>
          <p:cNvSpPr txBox="1"/>
          <p:nvPr/>
        </p:nvSpPr>
        <p:spPr>
          <a:xfrm>
            <a:off x="7115584" y="1541129"/>
            <a:ext cx="48133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the parameters on several servers!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A7244FD-21F3-D199-CCBD-DD39258A0233}"/>
              </a:ext>
            </a:extLst>
          </p:cNvPr>
          <p:cNvSpPr/>
          <p:nvPr/>
        </p:nvSpPr>
        <p:spPr>
          <a:xfrm>
            <a:off x="1037973" y="2703494"/>
            <a:ext cx="309602" cy="170975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E561FB5-71BB-EE42-7DBC-5FB9E99E1969}"/>
              </a:ext>
            </a:extLst>
          </p:cNvPr>
          <p:cNvSpPr/>
          <p:nvPr/>
        </p:nvSpPr>
        <p:spPr>
          <a:xfrm rot="10800000">
            <a:off x="8336325" y="2761844"/>
            <a:ext cx="269449" cy="170975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41FB20-7FF1-62D3-0B60-4FC201E6588D}"/>
              </a:ext>
            </a:extLst>
          </p:cNvPr>
          <p:cNvSpPr txBox="1"/>
          <p:nvPr/>
        </p:nvSpPr>
        <p:spPr>
          <a:xfrm>
            <a:off x="577842" y="2369027"/>
            <a:ext cx="189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FDBC45-9CEA-921A-6291-82688DE68D6C}"/>
              </a:ext>
            </a:extLst>
          </p:cNvPr>
          <p:cNvSpPr txBox="1"/>
          <p:nvPr/>
        </p:nvSpPr>
        <p:spPr>
          <a:xfrm>
            <a:off x="8426269" y="3231215"/>
            <a:ext cx="189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Gradients</a:t>
            </a:r>
          </a:p>
        </p:txBody>
      </p:sp>
      <p:pic>
        <p:nvPicPr>
          <p:cNvPr id="3" name="Graphic 2" descr="Database with solid fill">
            <a:extLst>
              <a:ext uri="{FF2B5EF4-FFF2-40B4-BE49-F238E27FC236}">
                <a16:creationId xmlns:a16="http://schemas.microsoft.com/office/drawing/2014/main" id="{F12F512F-F46F-E8D2-7FC4-CC14D2161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3956" y="1774824"/>
            <a:ext cx="914400" cy="914400"/>
          </a:xfrm>
          <a:prstGeom prst="rect">
            <a:avLst/>
          </a:prstGeom>
        </p:spPr>
      </p:pic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1819748E-84BC-F19C-06A3-694F58F99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3812" y="1823959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86CCF03-06AC-A902-A204-BB33C14657CF}"/>
              </a:ext>
            </a:extLst>
          </p:cNvPr>
          <p:cNvGrpSpPr/>
          <p:nvPr/>
        </p:nvGrpSpPr>
        <p:grpSpPr>
          <a:xfrm>
            <a:off x="3085058" y="2783966"/>
            <a:ext cx="2563018" cy="1598246"/>
            <a:chOff x="2191256" y="2962172"/>
            <a:chExt cx="2563018" cy="159824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1B09D7A-5692-6750-429C-2F6F49F3B1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1256" y="3016556"/>
              <a:ext cx="1623546" cy="15438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B668AE0-14BB-9527-E368-CE9000583F8C}"/>
                </a:ext>
              </a:extLst>
            </p:cNvPr>
            <p:cNvCxnSpPr>
              <a:cxnSpLocks/>
            </p:cNvCxnSpPr>
            <p:nvPr/>
          </p:nvCxnSpPr>
          <p:spPr>
            <a:xfrm>
              <a:off x="4088374" y="3016556"/>
              <a:ext cx="665900" cy="14765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DA16CD-3FF6-A6FC-C386-686C25F701E6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3378200" y="2962172"/>
              <a:ext cx="526547" cy="158003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0E5FE0-1660-F89F-2A6D-89957712733E}"/>
              </a:ext>
            </a:extLst>
          </p:cNvPr>
          <p:cNvGrpSpPr/>
          <p:nvPr/>
        </p:nvGrpSpPr>
        <p:grpSpPr>
          <a:xfrm>
            <a:off x="3357602" y="2783966"/>
            <a:ext cx="2538974" cy="1687634"/>
            <a:chOff x="1549400" y="2962172"/>
            <a:chExt cx="2538974" cy="168763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9C5978-9F09-F728-21C2-90F256678D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9400" y="3016556"/>
              <a:ext cx="2265402" cy="16332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C41E736-74CA-17D6-949B-CB1AD8B0D8F5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3982302" y="3016556"/>
              <a:ext cx="106072" cy="15256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525F32-2A01-985E-A5AF-9D79811B4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84" y="2962172"/>
              <a:ext cx="1284963" cy="15982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59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5F01-D7FD-DF81-58C9-CAAF3911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data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EDA8C-C837-A50C-1F35-A366EE299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74400" cy="4351338"/>
          </a:xfrm>
        </p:spPr>
        <p:txBody>
          <a:bodyPr/>
          <a:lstStyle/>
          <a:p>
            <a:r>
              <a:rPr lang="en-US" dirty="0"/>
              <a:t>Very large models:  too big to fit on a single worker </a:t>
            </a:r>
          </a:p>
          <a:p>
            <a:pPr marL="0" indent="0">
              <a:buNone/>
            </a:pPr>
            <a:r>
              <a:rPr lang="en-US" dirty="0"/>
              <a:t>=&gt;  Requires to split a model among several workers, </a:t>
            </a:r>
            <a:r>
              <a:rPr lang="en-US" dirty="0" err="1"/>
              <a:t>eg</a:t>
            </a:r>
            <a:r>
              <a:rPr lang="en-US" dirty="0"/>
              <a:t> one layer / worker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FBB096-1E27-7EC1-291A-28330A03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055945"/>
            <a:ext cx="9055100" cy="343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0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18C8-6E27-803B-76CF-CE116777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parallelism</a:t>
            </a:r>
            <a:br>
              <a:rPr lang="en-US" dirty="0"/>
            </a:br>
            <a:r>
              <a:rPr lang="en-US" sz="3200" dirty="0"/>
              <a:t>model parallelism + data parallelism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C5F4DB-D7BC-B4E9-2902-B2547965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339975"/>
            <a:ext cx="10760765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0D12D-450C-DE2F-74D8-AC7602E8F9DF}"/>
              </a:ext>
            </a:extLst>
          </p:cNvPr>
          <p:cNvSpPr txBox="1"/>
          <p:nvPr/>
        </p:nvSpPr>
        <p:spPr>
          <a:xfrm>
            <a:off x="7899400" y="3651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GPipe</a:t>
            </a:r>
            <a:r>
              <a:rPr lang="en-US" dirty="0"/>
              <a:t> https://arxiv.org/abs/1811.06965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73FFC-C818-6B60-EE6C-FFE8B92A6013}"/>
              </a:ext>
            </a:extLst>
          </p:cNvPr>
          <p:cNvSpPr txBox="1"/>
          <p:nvPr/>
        </p:nvSpPr>
        <p:spPr>
          <a:xfrm>
            <a:off x="5435600" y="6308209"/>
            <a:ext cx="835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 also https://lilianweng.github.io/posts/2021-09-25-train-large/</a:t>
            </a:r>
          </a:p>
        </p:txBody>
      </p:sp>
    </p:spTree>
    <p:extLst>
      <p:ext uri="{BB962C8B-B14F-4D97-AF65-F5344CB8AC3E}">
        <p14:creationId xmlns:p14="http://schemas.microsoft.com/office/powerpoint/2010/main" val="2303074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DA9E-792A-A5F2-D9B6-E5024992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Asynchonous</a:t>
            </a:r>
            <a:r>
              <a:rPr lang="en-US" dirty="0"/>
              <a:t> pipeline parallelism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DFD96F-B737-D347-9717-6FCFF3006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1632"/>
            <a:ext cx="9220200" cy="462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D95E0-5B38-8850-AAAC-4B847EDD3767}"/>
              </a:ext>
            </a:extLst>
          </p:cNvPr>
          <p:cNvSpPr txBox="1"/>
          <p:nvPr/>
        </p:nvSpPr>
        <p:spPr>
          <a:xfrm>
            <a:off x="711200" y="1429078"/>
            <a:ext cx="817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Pipedream</a:t>
            </a:r>
            <a:r>
              <a:rPr lang="en-US" dirty="0"/>
              <a:t> https://cs.stanford.edu/~matei/papers/2019/sosp_pipedream.pdf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3F0F6-57DD-AFE6-BC48-70F69CB97FD1}"/>
              </a:ext>
            </a:extLst>
          </p:cNvPr>
          <p:cNvSpPr txBox="1"/>
          <p:nvPr/>
        </p:nvSpPr>
        <p:spPr>
          <a:xfrm>
            <a:off x="9296400" y="3199154"/>
            <a:ext cx="279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Complication: </a:t>
            </a:r>
          </a:p>
          <a:p>
            <a:r>
              <a:rPr lang="en-US" dirty="0"/>
              <a:t>Ensuring the same version of the weights are used in forward and backward passes</a:t>
            </a:r>
          </a:p>
        </p:txBody>
      </p:sp>
    </p:spTree>
    <p:extLst>
      <p:ext uri="{BB962C8B-B14F-4D97-AF65-F5344CB8AC3E}">
        <p14:creationId xmlns:p14="http://schemas.microsoft.com/office/powerpoint/2010/main" val="174669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BEA4-21E1-5868-1A40-09FBE41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</a:t>
            </a:r>
            <a:r>
              <a:rPr lang="en-US" dirty="0" err="1"/>
              <a:t>parrallelism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94A35-AA81-7B65-332E-60E31937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single layer is too large ( </a:t>
            </a:r>
            <a:r>
              <a:rPr lang="en-US" dirty="0" err="1"/>
              <a:t>eg</a:t>
            </a:r>
            <a:r>
              <a:rPr lang="en-US" dirty="0"/>
              <a:t> large input embedding layer)</a:t>
            </a:r>
          </a:p>
          <a:p>
            <a:endParaRPr lang="en-US" dirty="0"/>
          </a:p>
          <a:p>
            <a:r>
              <a:rPr lang="en-US" dirty="0"/>
              <a:t>Typically, decomposing a matrix multiplication by block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=                          *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3D0436-4A74-7DD2-CDEE-E13DC3F9A93E}"/>
              </a:ext>
            </a:extLst>
          </p:cNvPr>
          <p:cNvSpPr/>
          <p:nvPr/>
        </p:nvSpPr>
        <p:spPr>
          <a:xfrm>
            <a:off x="736600" y="4515843"/>
            <a:ext cx="1600200" cy="46950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48413B-477E-6439-158C-2F508B94C032}"/>
              </a:ext>
            </a:extLst>
          </p:cNvPr>
          <p:cNvSpPr/>
          <p:nvPr/>
        </p:nvSpPr>
        <p:spPr>
          <a:xfrm>
            <a:off x="3390899" y="4515842"/>
            <a:ext cx="736601" cy="46950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  <a:r>
              <a:rPr lang="en-US" sz="2800" baseline="-250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FE198-3B17-5AD5-6CA6-05BFD8B97B8F}"/>
              </a:ext>
            </a:extLst>
          </p:cNvPr>
          <p:cNvSpPr/>
          <p:nvPr/>
        </p:nvSpPr>
        <p:spPr>
          <a:xfrm>
            <a:off x="4171950" y="4515842"/>
            <a:ext cx="819150" cy="46950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F79DA8-DC2D-D279-0ACA-C08D85B5A987}"/>
              </a:ext>
            </a:extLst>
          </p:cNvPr>
          <p:cNvSpPr/>
          <p:nvPr/>
        </p:nvSpPr>
        <p:spPr>
          <a:xfrm>
            <a:off x="5575298" y="4336438"/>
            <a:ext cx="1371600" cy="69177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2C4DC-88DB-F2AF-35C6-FB9D2CA9ED05}"/>
              </a:ext>
            </a:extLst>
          </p:cNvPr>
          <p:cNvSpPr/>
          <p:nvPr/>
        </p:nvSpPr>
        <p:spPr>
          <a:xfrm>
            <a:off x="5575298" y="3703238"/>
            <a:ext cx="1371600" cy="59789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97D21-2B14-4917-98F1-C71A9A5EFFC5}"/>
              </a:ext>
            </a:extLst>
          </p:cNvPr>
          <p:cNvSpPr txBox="1"/>
          <p:nvPr/>
        </p:nvSpPr>
        <p:spPr>
          <a:xfrm>
            <a:off x="736600" y="5779117"/>
            <a:ext cx="8343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 each block on different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requires a synchronization to gather the blocks</a:t>
            </a:r>
          </a:p>
        </p:txBody>
      </p:sp>
    </p:spTree>
    <p:extLst>
      <p:ext uri="{BB962C8B-B14F-4D97-AF65-F5344CB8AC3E}">
        <p14:creationId xmlns:p14="http://schemas.microsoft.com/office/powerpoint/2010/main" val="232465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Conclusion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err="1">
                <a:ea typeface="Cambria Math" panose="02040503050406030204" pitchFamily="18" charset="0"/>
              </a:rPr>
              <a:t>Distributed</a:t>
            </a:r>
            <a:r>
              <a:rPr lang="fr-FR" b="0">
                <a:ea typeface="Cambria Math" panose="02040503050406030204" pitchFamily="18" charset="0"/>
              </a:rPr>
              <a:t> Machine Learning </a:t>
            </a:r>
            <a:r>
              <a:rPr lang="fr-FR" b="0" err="1">
                <a:ea typeface="Cambria Math" panose="02040503050406030204" pitchFamily="18" charset="0"/>
              </a:rPr>
              <a:t>is</a:t>
            </a:r>
            <a:r>
              <a:rPr lang="fr-FR" b="0">
                <a:ea typeface="Cambria Math" panose="02040503050406030204" pitchFamily="18" charset="0"/>
              </a:rPr>
              <a:t> about </a:t>
            </a:r>
            <a:r>
              <a:rPr lang="fr-FR" b="0" err="1">
                <a:ea typeface="Cambria Math" panose="02040503050406030204" pitchFamily="18" charset="0"/>
              </a:rPr>
              <a:t>trade-offs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Communication VS computation </a:t>
            </a:r>
            <a:r>
              <a:rPr lang="fr-FR" err="1">
                <a:ea typeface="Cambria Math" panose="02040503050406030204" pitchFamily="18" charset="0"/>
              </a:rPr>
              <a:t>cost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For simple </a:t>
            </a:r>
            <a:r>
              <a:rPr lang="fr-FR" err="1">
                <a:ea typeface="Cambria Math" panose="02040503050406030204" pitchFamily="18" charset="0"/>
              </a:rPr>
              <a:t>models</a:t>
            </a:r>
            <a:r>
              <a:rPr lang="fr-FR">
                <a:ea typeface="Cambria Math" panose="02040503050406030204" pitchFamily="18" charset="0"/>
              </a:rPr>
              <a:t> (</a:t>
            </a:r>
            <a:r>
              <a:rPr lang="fr-FR" err="1">
                <a:ea typeface="Cambria Math" panose="02040503050406030204" pitchFamily="18" charset="0"/>
              </a:rPr>
              <a:t>like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Logistic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Regression</a:t>
            </a:r>
            <a:r>
              <a:rPr lang="fr-FR">
                <a:ea typeface="Cambria Math" panose="02040503050406030204" pitchFamily="18" charset="0"/>
              </a:rPr>
              <a:t>), a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approach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works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well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Exploit </a:t>
            </a:r>
            <a:r>
              <a:rPr lang="fr-FR" err="1">
                <a:ea typeface="Cambria Math" panose="02040503050406030204" pitchFamily="18" charset="0"/>
              </a:rPr>
              <a:t>sparsity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Use more </a:t>
            </a:r>
            <a:r>
              <a:rPr lang="fr-FR" err="1">
                <a:ea typeface="Cambria Math" panose="02040503050406030204" pitchFamily="18" charset="0"/>
              </a:rPr>
              <a:t>complex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optimization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schemes</a:t>
            </a:r>
            <a:endParaRPr lang="fr-FR">
              <a:ea typeface="Cambria Math" panose="02040503050406030204" pitchFamily="18" charset="0"/>
            </a:endParaRP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There are </a:t>
            </a:r>
            <a:r>
              <a:rPr lang="fr-FR" err="1">
                <a:ea typeface="Cambria Math" panose="02040503050406030204" pitchFamily="18" charset="0"/>
              </a:rPr>
              <a:t>several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ways</a:t>
            </a:r>
            <a:r>
              <a:rPr lang="fr-FR">
                <a:ea typeface="Cambria Math" panose="02040503050406030204" pitchFamily="18" charset="0"/>
              </a:rPr>
              <a:t> to </a:t>
            </a:r>
            <a:r>
              <a:rPr lang="fr-FR" err="1">
                <a:ea typeface="Cambria Math" panose="02040503050406030204" pitchFamily="18" charset="0"/>
              </a:rPr>
              <a:t>distribute</a:t>
            </a:r>
            <a:r>
              <a:rPr lang="fr-FR">
                <a:ea typeface="Cambria Math" panose="02040503050406030204" pitchFamily="18" charset="0"/>
              </a:rPr>
              <a:t> and </a:t>
            </a:r>
            <a:r>
              <a:rPr lang="fr-FR" err="1">
                <a:ea typeface="Cambria Math" panose="02040503050406030204" pitchFamily="18" charset="0"/>
              </a:rPr>
              <a:t>aggregate</a:t>
            </a:r>
            <a:r>
              <a:rPr lang="fr-FR">
                <a:ea typeface="Cambria Math" panose="02040503050406030204" pitchFamily="18" charset="0"/>
              </a:rPr>
              <a:t> computation</a:t>
            </a:r>
          </a:p>
          <a:p>
            <a:pPr lvl="1"/>
            <a:r>
              <a:rPr lang="fr-FR" err="1">
                <a:ea typeface="Cambria Math" panose="02040503050406030204" pitchFamily="18" charset="0"/>
              </a:rPr>
              <a:t>Centralized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or </a:t>
            </a:r>
            <a:r>
              <a:rPr lang="fr-FR" err="1">
                <a:ea typeface="Cambria Math" panose="02040503050406030204" pitchFamily="18" charset="0"/>
              </a:rPr>
              <a:t>asynchronous</a:t>
            </a:r>
            <a:r>
              <a:rPr lang="fr-FR">
                <a:ea typeface="Cambria Math" panose="02040503050406030204" pitchFamily="18" charset="0"/>
              </a:rPr>
              <a:t> model, </a:t>
            </a:r>
            <a:r>
              <a:rPr lang="fr-FR" err="1">
                <a:ea typeface="Cambria Math" panose="02040503050406030204" pitchFamily="18" charset="0"/>
              </a:rPr>
              <a:t>AllReduce</a:t>
            </a:r>
            <a:r>
              <a:rPr lang="fr-FR">
                <a:ea typeface="Cambria Math" panose="02040503050406030204" pitchFamily="18" charset="0"/>
              </a:rPr>
              <a:t> …</a:t>
            </a: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2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 Spark</a:t>
            </a:r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F921B-6C17-2C43-841F-B34E7A55FA1D}"/>
              </a:ext>
            </a:extLst>
          </p:cNvPr>
          <p:cNvSpPr/>
          <p:nvPr/>
        </p:nvSpPr>
        <p:spPr>
          <a:xfrm>
            <a:off x="1810870" y="1530668"/>
            <a:ext cx="8570259" cy="5178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Load training data in LIBSVM format.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data =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MLUtils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.loadLibSVMFile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"data/</a:t>
            </a:r>
            <a:r>
              <a:rPr lang="en-GB" sz="1600" dirty="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mllib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600" dirty="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sample_libsvm_data.txt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Split data into training (60%) and test (40%).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splits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data.randomSplit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Array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0.6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0.4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), seed = 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L)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training = splits(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).cache()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test = splits(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Run training algorithm to build the model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model = </a:t>
            </a: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LogisticRegressionWithSGD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setNumClasses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.run(training)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Compute raw scores on the test set.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predictionAndLabels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test.map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{ </a:t>
            </a: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case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LabeledPoint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(label, features) =&gt;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</a:t>
            </a: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prediction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model.predict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(features)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(prediction, label)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endParaRPr lang="en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8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CBA6-0905-C0F8-647B-2D2FA864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4089-66FC-5600-591C-2971F389B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Decreasing required number of iterations</a:t>
            </a:r>
          </a:p>
          <a:p>
            <a:pPr lvl="1"/>
            <a:r>
              <a:rPr lang="en-US" dirty="0"/>
              <a:t>Second order methods, Newton / LBFGS</a:t>
            </a:r>
          </a:p>
          <a:p>
            <a:pPr lvl="1"/>
            <a:r>
              <a:rPr lang="en-US" dirty="0"/>
              <a:t>ADAM</a:t>
            </a:r>
          </a:p>
          <a:p>
            <a:r>
              <a:rPr lang="en-US" dirty="0"/>
              <a:t>Decreasing communication cost</a:t>
            </a:r>
          </a:p>
          <a:p>
            <a:pPr lvl="1"/>
            <a:r>
              <a:rPr lang="en-US" dirty="0"/>
              <a:t>Tree reduce, ring reduce</a:t>
            </a:r>
          </a:p>
          <a:p>
            <a:r>
              <a:rPr lang="en-US" dirty="0"/>
              <a:t>Decreasing synchronization cost</a:t>
            </a:r>
          </a:p>
          <a:p>
            <a:pPr lvl="1"/>
            <a:r>
              <a:rPr lang="en-US" dirty="0"/>
              <a:t>Asynchronous updates!</a:t>
            </a:r>
          </a:p>
          <a:p>
            <a:r>
              <a:rPr lang="en-US" dirty="0"/>
              <a:t>Beyond data parallelism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3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Second order optimization methods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449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We want to speed up our convergence in another way</a:t>
            </a:r>
          </a:p>
          <a:p>
            <a:endParaRPr lang="en-GB" dirty="0"/>
          </a:p>
          <a:p>
            <a:r>
              <a:rPr lang="en-GB" dirty="0"/>
              <a:t>Using the “curvature” information can help a lot</a:t>
            </a:r>
          </a:p>
          <a:p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FE836F-E83C-7648-9D25-3A09B3A8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77" y="2090862"/>
            <a:ext cx="2794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Newton’s method   (1 dimension)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2020" y="158940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GB" dirty="0"/>
              </a:p>
              <a:p>
                <a:r>
                  <a:rPr lang="en-GB" dirty="0"/>
                  <a:t>In one dimension:</a:t>
                </a:r>
              </a:p>
              <a:p>
                <a:pPr marL="0" indent="0">
                  <a:buNone/>
                </a:pPr>
                <a:r>
                  <a:rPr lang="en-GB" dirty="0"/>
                  <a:t>Quadratic approximation of function L to minimize:</a:t>
                </a:r>
              </a:p>
              <a:p>
                <a:pPr marL="0" indent="0" algn="ctr">
                  <a:buNone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L( x  ) =  L( </a:t>
                </a:r>
                <a:r>
                  <a:rPr lang="en-GB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+  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L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+   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)/2 </a:t>
                </a:r>
              </a:p>
              <a:p>
                <a:pPr marL="0" indent="0" algn="ctr">
                  <a:buNone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o((x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)²)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Helvetica Light" panose="020B0403020202020204"/>
                    <a:ea typeface="Cambria Math" panose="02040503050406030204" pitchFamily="18" charset="0"/>
                  </a:rPr>
                  <a:t>Step  minimizing local approximation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 L</a:t>
                </a:r>
                <a14:m>
                  <m:oMath xmlns:m="http://schemas.openxmlformats.org/officeDocument/2006/math"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Very good convergence properties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2020" y="1589405"/>
                <a:ext cx="10515600" cy="4351338"/>
              </a:xfrm>
              <a:blipFill>
                <a:blip r:embed="rId2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3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Newton’s method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2020" y="1589404"/>
                <a:ext cx="10515600" cy="5116195"/>
              </a:xfrm>
            </p:spPr>
            <p:txBody>
              <a:bodyPr>
                <a:normAutofit lnSpcReduction="10000"/>
              </a:bodyPr>
              <a:lstStyle/>
              <a:p>
                <a:endParaRPr lang="en-GB" dirty="0"/>
              </a:p>
              <a:p>
                <a:r>
                  <a:rPr lang="en-GB" dirty="0"/>
                  <a:t>Taylor expansion of L: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L( x  ) =  L( </a:t>
                </a:r>
                <a:r>
                  <a:rPr lang="en-GB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) +  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.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+ 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. 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o((x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)²)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latin typeface="Helvetica Light" panose="020B0403020202020204"/>
                    <a:ea typeface="Cambria Math" panose="02040503050406030204" pitchFamily="18" charset="0"/>
                  </a:rPr>
                  <a:t>Step  minimizing local approximation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:=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r>
                  <a:rPr lang="en-GB" dirty="0"/>
                  <a:t>Very good convergence properties on convex problems</a:t>
                </a:r>
              </a:p>
              <a:p>
                <a:endParaRPr lang="en-GB" dirty="0"/>
              </a:p>
              <a:p>
                <a:r>
                  <a:rPr lang="en-GB" dirty="0">
                    <a:solidFill>
                      <a:srgbClr val="C00000"/>
                    </a:solidFill>
                  </a:rPr>
                  <a:t>Hessian is of size n²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2020" y="1589404"/>
                <a:ext cx="10515600" cy="511619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AA559D-64D4-4801-9A7E-E3692A71B85C}"/>
              </a:ext>
            </a:extLst>
          </p:cNvPr>
          <p:cNvCxnSpPr>
            <a:cxnSpLocks/>
          </p:cNvCxnSpPr>
          <p:nvPr/>
        </p:nvCxnSpPr>
        <p:spPr>
          <a:xfrm>
            <a:off x="7414260" y="2882463"/>
            <a:ext cx="1844040" cy="10930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5505281-5D2F-4754-9EDD-6BF73431CD94}"/>
                  </a:ext>
                </a:extLst>
              </p:cNvPr>
              <p:cNvSpPr/>
              <p:nvPr/>
            </p:nvSpPr>
            <p:spPr>
              <a:xfrm>
                <a:off x="8698230" y="2937590"/>
                <a:ext cx="3322320" cy="21861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Hessian 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Coefficients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  <a:latin typeface="arial" panose="020B0604020202020204" pitchFamily="34" charset="0"/>
                          </a:rPr>
                          <m:t>∂²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  <a:latin typeface="arial" panose="020B0604020202020204" pitchFamily="34" charset="0"/>
                          </a:rPr>
                          <m:t>∂</m:t>
                        </m:r>
                        <m:r>
                          <a:rPr lang="fr-FR" b="0" i="1" dirty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baseline="-25000" dirty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202124"/>
                            </a:solidFill>
                            <a:latin typeface="arial" panose="020B0604020202020204" pitchFamily="34" charset="0"/>
                          </a:rPr>
                          <m:t>∂</m:t>
                        </m:r>
                        <m:r>
                          <a:rPr lang="fr-FR" b="0" i="1" dirty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baseline="-25000" dirty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C00000"/>
                    </a:solidFill>
                  </a:rPr>
                  <a:t>Size n²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5505281-5D2F-4754-9EDD-6BF73431C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30" y="2937590"/>
                <a:ext cx="3322320" cy="2186146"/>
              </a:xfrm>
              <a:prstGeom prst="roundRect">
                <a:avLst/>
              </a:prstGeom>
              <a:blipFill>
                <a:blip r:embed="rId3"/>
                <a:stretch>
                  <a:fillRect l="-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9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Quasi-newton methods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Instead of: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dx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−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fr-FR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fr-FR" dirty="0"/>
              </a:p>
              <a:p>
                <a:r>
                  <a:rPr lang="fr-FR" dirty="0" err="1"/>
                  <a:t>Approximate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r>
                  <a:rPr lang="en-GB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/>
                  <a:t>by some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endParaRPr lang="fr-FR" dirty="0"/>
              </a:p>
              <a:p>
                <a:r>
                  <a:rPr lang="fr-FR" b="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dx</m:t>
                    </m:r>
                    <m:r>
                      <a:rPr lang="fr-F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GB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GB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50023D-6BA9-4A49-B3B7-A88401219EB4}"/>
              </a:ext>
            </a:extLst>
          </p:cNvPr>
          <p:cNvCxnSpPr>
            <a:cxnSpLocks/>
          </p:cNvCxnSpPr>
          <p:nvPr/>
        </p:nvCxnSpPr>
        <p:spPr>
          <a:xfrm flipH="1">
            <a:off x="2331720" y="3802380"/>
            <a:ext cx="175260" cy="13335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158DC8-A635-4383-9A26-A00554F2B61C}"/>
                  </a:ext>
                </a:extLst>
              </p:cNvPr>
              <p:cNvSpPr/>
              <p:nvPr/>
            </p:nvSpPr>
            <p:spPr>
              <a:xfrm>
                <a:off x="1512570" y="4870608"/>
                <a:ext cx="2594610" cy="154543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fr-FR" sz="2000" dirty="0"/>
                  <a:t>Select </a:t>
                </a:r>
                <a:r>
                  <a:rPr lang="fr-FR" sz="2000" dirty="0" err="1"/>
                  <a:t>step</a:t>
                </a:r>
                <a:r>
                  <a:rPr lang="fr-FR" sz="2000" dirty="0"/>
                  <a:t> size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Line </a:t>
                </a:r>
                <a:r>
                  <a:rPr lang="fr-FR" sz="2000" dirty="0" err="1"/>
                  <a:t>search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158DC8-A635-4383-9A26-A00554F2B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0" y="4870608"/>
                <a:ext cx="2594610" cy="15454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0C47B9-5A43-45EC-86B6-1AF2DF421E84}"/>
              </a:ext>
            </a:extLst>
          </p:cNvPr>
          <p:cNvCxnSpPr>
            <a:cxnSpLocks/>
          </p:cNvCxnSpPr>
          <p:nvPr/>
        </p:nvCxnSpPr>
        <p:spPr>
          <a:xfrm>
            <a:off x="6924675" y="3429000"/>
            <a:ext cx="1853565" cy="144160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858B89-C74E-4929-8846-F006513D15A5}"/>
                  </a:ext>
                </a:extLst>
              </p:cNvPr>
              <p:cNvSpPr/>
              <p:nvPr/>
            </p:nvSpPr>
            <p:spPr>
              <a:xfrm>
                <a:off x="7475220" y="3802380"/>
                <a:ext cx="4465320" cy="217931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Several</a:t>
                </a:r>
                <a:r>
                  <a:rPr lang="fr-FR" sz="2400" dirty="0"/>
                  <a:t> </a:t>
                </a:r>
                <a:r>
                  <a:rPr lang="fr-FR" sz="2400" dirty="0" err="1"/>
                  <a:t>methods</a:t>
                </a:r>
                <a:r>
                  <a:rPr lang="fr-FR" sz="2400" dirty="0"/>
                  <a:t>, </a:t>
                </a:r>
                <a:r>
                  <a:rPr lang="fr-FR" sz="2400" dirty="0" err="1"/>
                  <a:t>usually</a:t>
                </a:r>
                <a:r>
                  <a:rPr lang="fr-FR" sz="2400" dirty="0"/>
                  <a:t>  </a:t>
                </a:r>
                <a:r>
                  <a:rPr lang="fr-FR" sz="2400" dirty="0" err="1"/>
                  <a:t>estimating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sz="2400" dirty="0"/>
                  <a:t> 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previous</a:t>
                </a:r>
                <a:r>
                  <a:rPr lang="fr-FR" sz="2400" dirty="0"/>
                  <a:t> gradients and </a:t>
                </a:r>
                <a:r>
                  <a:rPr lang="fr-FR" sz="2400" dirty="0" err="1"/>
                  <a:t>steps</a:t>
                </a:r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3200" b="1" dirty="0"/>
                  <a:t>L-BFGS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858B89-C74E-4929-8846-F006513D1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802380"/>
                <a:ext cx="4465320" cy="2179319"/>
              </a:xfrm>
              <a:prstGeom prst="roundRect">
                <a:avLst/>
              </a:prstGeom>
              <a:blipFill>
                <a:blip r:embed="rId4"/>
                <a:stretch>
                  <a:fillRect l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67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Quasi-newton methods : generic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Until convergence</a:t>
                </a:r>
              </a:p>
              <a:p>
                <a:pPr lvl="1"/>
                <a:r>
                  <a:rPr lang="fr-FR" b="0" dirty="0" err="1"/>
                  <a:t>Compute</a:t>
                </a:r>
                <a:r>
                  <a:rPr lang="fr-FR" b="0" dirty="0"/>
                  <a:t> update direction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fr-FR" b="0" i="0" dirty="0">
                    <a:latin typeface="Cambria Math" panose="02040503050406030204" pitchFamily="18" charset="0"/>
                  </a:rPr>
                  <a:t>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 lvl="1"/>
                <a:r>
                  <a:rPr lang="fr-FR" dirty="0"/>
                  <a:t>Line </a:t>
                </a:r>
                <a:r>
                  <a:rPr lang="fr-FR" dirty="0" err="1"/>
                  <a:t>search</a:t>
                </a:r>
                <a:r>
                  <a:rPr lang="fr-FR" dirty="0"/>
                  <a:t> for </a:t>
                </a:r>
                <a:r>
                  <a:rPr lang="fr-FR" dirty="0" err="1"/>
                  <a:t>learning</a:t>
                </a:r>
                <a:r>
                  <a:rPr lang="fr-FR" dirty="0"/>
                  <a:t> rate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Update </a:t>
                </a:r>
                <a:r>
                  <a:rPr lang="fr-FR" b="0" dirty="0" err="1">
                    <a:ea typeface="Cambria Math" panose="02040503050406030204" pitchFamily="18" charset="0"/>
                  </a:rPr>
                  <a:t>parameters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Store the </a:t>
                </a:r>
                <a:r>
                  <a:rPr lang="fr-FR" b="0" dirty="0" err="1">
                    <a:ea typeface="Cambria Math" panose="02040503050406030204" pitchFamily="18" charset="0"/>
                  </a:rPr>
                  <a:t>parameters</a:t>
                </a:r>
                <a:r>
                  <a:rPr lang="fr-FR" b="0" dirty="0">
                    <a:ea typeface="Cambria Math" panose="02040503050406030204" pitchFamily="18" charset="0"/>
                  </a:rPr>
                  <a:t> and gradient deltas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dirty="0">
                    <a:ea typeface="Cambria Math" panose="02040503050406030204" pitchFamily="18" charset="0"/>
                  </a:rPr>
                  <a:t>Update inverse </a:t>
                </a:r>
                <a:r>
                  <a:rPr lang="fr-FR" dirty="0" err="1">
                    <a:ea typeface="Cambria Math" panose="02040503050406030204" pitchFamily="18" charset="0"/>
                  </a:rPr>
                  <a:t>hessian</a:t>
                </a:r>
                <a:r>
                  <a:rPr lang="fr-FR" dirty="0">
                    <a:ea typeface="Cambria Math" panose="02040503050406030204" pitchFamily="18" charset="0"/>
                  </a:rPr>
                  <a:t> approximation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𝑄𝑢𝑎𝑠𝑖𝑈𝑝𝑑𝑎𝑡𝑒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/>
              </a:p>
              <a:p>
                <a:pPr lvl="1"/>
                <a:endParaRPr lang="fr-FR" dirty="0"/>
              </a:p>
              <a:p>
                <a:pPr lvl="1"/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03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B5A41606934E9661239A78136CF2" ma:contentTypeVersion="8" ma:contentTypeDescription="Crée un document." ma:contentTypeScope="" ma:versionID="b9be824822c9f52af16b1c2b820dd085">
  <xsd:schema xmlns:xsd="http://www.w3.org/2001/XMLSchema" xmlns:xs="http://www.w3.org/2001/XMLSchema" xmlns:p="http://schemas.microsoft.com/office/2006/metadata/properties" xmlns:ns3="742617a4-d98d-4e68-a93e-4ff7524f8ebd" targetNamespace="http://schemas.microsoft.com/office/2006/metadata/properties" ma:root="true" ma:fieldsID="4209314a5a8f37f020f0cd743c90aed9" ns3:_="">
    <xsd:import namespace="742617a4-d98d-4e68-a93e-4ff7524f8e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617a4-d98d-4e68-a93e-4ff7524f8e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8DB318-E8FC-420E-961E-17A6D6EA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617a4-d98d-4e68-a93e-4ff7524f8e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3C20A-333A-4CDF-AB37-2CCECA07EE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D500D6-2D45-4FCD-AEAF-910B885A59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Widescreen</PresentationFormat>
  <Paragraphs>241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Helvetica Light</vt:lpstr>
      <vt:lpstr>Arial</vt:lpstr>
      <vt:lpstr>Arial</vt:lpstr>
      <vt:lpstr>Calibri</vt:lpstr>
      <vt:lpstr>Cambria Math</vt:lpstr>
      <vt:lpstr>Helvetica</vt:lpstr>
      <vt:lpstr>Source Sans Pro</vt:lpstr>
      <vt:lpstr>Office Theme</vt:lpstr>
      <vt:lpstr>Large Scale Machine Learning</vt:lpstr>
      <vt:lpstr>Previous session:  Synchronous Distributed SGD</vt:lpstr>
      <vt:lpstr>In Spark</vt:lpstr>
      <vt:lpstr>This session</vt:lpstr>
      <vt:lpstr>Second order optimization methods</vt:lpstr>
      <vt:lpstr>Newton’s method   (1 dimension)</vt:lpstr>
      <vt:lpstr>Newton’s method</vt:lpstr>
      <vt:lpstr>Quasi-newton methods</vt:lpstr>
      <vt:lpstr>Quasi-newton methods : generic</vt:lpstr>
      <vt:lpstr>BFGS</vt:lpstr>
      <vt:lpstr>ADAM</vt:lpstr>
      <vt:lpstr>AllReduce</vt:lpstr>
      <vt:lpstr>AllReduce: all to all communication</vt:lpstr>
      <vt:lpstr>AllReduce: Reduce then Broadcast</vt:lpstr>
      <vt:lpstr>AllReduce</vt:lpstr>
      <vt:lpstr>Ring AllReduce</vt:lpstr>
      <vt:lpstr>Ring AllReduce</vt:lpstr>
      <vt:lpstr>Ring AllReduce</vt:lpstr>
      <vt:lpstr>Ring AllReduce</vt:lpstr>
      <vt:lpstr>Parameter server to avoid synchronization </vt:lpstr>
      <vt:lpstr>Bottleneck: Bandwidth on the master?</vt:lpstr>
      <vt:lpstr>Beyond data parallelism</vt:lpstr>
      <vt:lpstr>Pipeline parallelism model parallelism + data parallelism</vt:lpstr>
      <vt:lpstr>Asynchonous pipeline parallelism</vt:lpstr>
      <vt:lpstr>Tensor parrallelism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Mohamed-Amine Benhalloum</dc:creator>
  <cp:lastModifiedBy>Alexandre Gilotte</cp:lastModifiedBy>
  <cp:revision>15</cp:revision>
  <dcterms:created xsi:type="dcterms:W3CDTF">2020-04-19T19:03:13Z</dcterms:created>
  <dcterms:modified xsi:type="dcterms:W3CDTF">2023-04-13T11:41:48Z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0x010100839BB5A41606934E9661239A78136CF2</vt:lpwstr>
  </property>
</Properties>
</file>